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9" r:id="rId2"/>
    <p:sldId id="360" r:id="rId3"/>
    <p:sldId id="259" r:id="rId4"/>
    <p:sldId id="354" r:id="rId5"/>
    <p:sldId id="260" r:id="rId6"/>
    <p:sldId id="261" r:id="rId7"/>
    <p:sldId id="262" r:id="rId8"/>
    <p:sldId id="263" r:id="rId9"/>
    <p:sldId id="272" r:id="rId10"/>
    <p:sldId id="265" r:id="rId11"/>
    <p:sldId id="268" r:id="rId12"/>
    <p:sldId id="267" r:id="rId13"/>
    <p:sldId id="266" r:id="rId14"/>
    <p:sldId id="358" r:id="rId15"/>
    <p:sldId id="270" r:id="rId16"/>
    <p:sldId id="271" r:id="rId17"/>
    <p:sldId id="340" r:id="rId18"/>
    <p:sldId id="27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AF6C3-073C-4CC0-9C1B-4414F12296E1}" v="461" dt="2022-09-12T14:50:03.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8" d="100"/>
          <a:sy n="78" d="100"/>
        </p:scale>
        <p:origin x="8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94E5B-5D2F-4AD5-8B9D-577A666996CC}" type="datetimeFigureOut">
              <a:rPr lang="nl-NL" smtClean="0"/>
              <a:t>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76209-9171-4735-9819-E1B4352ED533}" type="slidenum">
              <a:rPr lang="nl-NL" smtClean="0"/>
              <a:t>‹nr.›</a:t>
            </a:fld>
            <a:endParaRPr lang="nl-NL"/>
          </a:p>
        </p:txBody>
      </p:sp>
    </p:spTree>
    <p:extLst>
      <p:ext uri="{BB962C8B-B14F-4D97-AF65-F5344CB8AC3E}">
        <p14:creationId xmlns:p14="http://schemas.microsoft.com/office/powerpoint/2010/main" val="10446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476209-9171-4735-9819-E1B4352ED533}" type="slidenum">
              <a:rPr lang="nl-NL" smtClean="0"/>
              <a:t>1</a:t>
            </a:fld>
            <a:endParaRPr lang="nl-NL"/>
          </a:p>
        </p:txBody>
      </p:sp>
    </p:spTree>
    <p:extLst>
      <p:ext uri="{BB962C8B-B14F-4D97-AF65-F5344CB8AC3E}">
        <p14:creationId xmlns:p14="http://schemas.microsoft.com/office/powerpoint/2010/main" val="419780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Termen bespreken en uitleggen. </a:t>
            </a:r>
          </a:p>
          <a:p>
            <a:endParaRPr lang="nl-NL" dirty="0"/>
          </a:p>
        </p:txBody>
      </p:sp>
      <p:sp>
        <p:nvSpPr>
          <p:cNvPr id="4" name="Tijdelijke aanduiding voor dianummer 3"/>
          <p:cNvSpPr>
            <a:spLocks noGrp="1"/>
          </p:cNvSpPr>
          <p:nvPr>
            <p:ph type="sldNum" sz="quarter" idx="5"/>
          </p:nvPr>
        </p:nvSpPr>
        <p:spPr/>
        <p:txBody>
          <a:bodyPr/>
          <a:lstStyle/>
          <a:p>
            <a:fld id="{7B476209-9171-4735-9819-E1B4352ED533}" type="slidenum">
              <a:rPr lang="nl-NL" smtClean="0"/>
              <a:t>11</a:t>
            </a:fld>
            <a:endParaRPr lang="nl-NL"/>
          </a:p>
        </p:txBody>
      </p:sp>
    </p:spTree>
    <p:extLst>
      <p:ext uri="{BB962C8B-B14F-4D97-AF65-F5344CB8AC3E}">
        <p14:creationId xmlns:p14="http://schemas.microsoft.com/office/powerpoint/2010/main" val="2826990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0DED4311-0D8E-4B94-BCB0-CD7285B71DFB}"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0352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0DED4311-0D8E-4B94-BCB0-CD7285B71DFB}"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4272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0DED4311-0D8E-4B94-BCB0-CD7285B71DFB}" type="datetimeFigureOut">
              <a:rPr lang="nl-NL" smtClean="0"/>
              <a:t>1-11-2023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2A966E46-B196-4AA0-B5CC-DADBFEC25306}" type="slidenum">
              <a:rPr lang="nl-NL" smtClean="0"/>
              <a:t>‹nr.›</a:t>
            </a:fld>
            <a:endParaRPr lang="nl-NL"/>
          </a:p>
        </p:txBody>
      </p:sp>
    </p:spTree>
    <p:extLst>
      <p:ext uri="{BB962C8B-B14F-4D97-AF65-F5344CB8AC3E}">
        <p14:creationId xmlns:p14="http://schemas.microsoft.com/office/powerpoint/2010/main" val="48659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ED4311-0D8E-4B94-BCB0-CD7285B71DFB}"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966E46-B196-4AA0-B5CC-DADBFEC25306}" type="slidenum">
              <a:rPr lang="nl-NL" smtClean="0"/>
              <a:t>‹nr.›</a:t>
            </a:fld>
            <a:endParaRPr lang="nl-NL"/>
          </a:p>
        </p:txBody>
      </p:sp>
    </p:spTree>
    <p:extLst>
      <p:ext uri="{BB962C8B-B14F-4D97-AF65-F5344CB8AC3E}">
        <p14:creationId xmlns:p14="http://schemas.microsoft.com/office/powerpoint/2010/main" val="55973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39D69-B22C-5505-FEB5-77A89BDA89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C74664-B746-0B8D-A531-921779CADF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B08E58-EFC3-E81D-F748-5F742478CEEF}"/>
              </a:ext>
            </a:extLst>
          </p:cNvPr>
          <p:cNvSpPr>
            <a:spLocks noGrp="1"/>
          </p:cNvSpPr>
          <p:nvPr>
            <p:ph type="dt" sz="half" idx="10"/>
          </p:nvPr>
        </p:nvSpPr>
        <p:spPr/>
        <p:txBody>
          <a:bodyPr/>
          <a:lstStyle/>
          <a:p>
            <a:fld id="{0DED4311-0D8E-4B94-BCB0-CD7285B71DFB}"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36CD1276-F819-306A-6AC4-14C60C95E7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FD0383-91F6-9A4E-B783-9D43D75B642C}"/>
              </a:ext>
            </a:extLst>
          </p:cNvPr>
          <p:cNvSpPr>
            <a:spLocks noGrp="1"/>
          </p:cNvSpPr>
          <p:nvPr>
            <p:ph type="sldNum" sz="quarter" idx="12"/>
          </p:nvPr>
        </p:nvSpPr>
        <p:spPr/>
        <p:txBody>
          <a:bodyPr/>
          <a:lstStyle/>
          <a:p>
            <a:fld id="{2A966E46-B196-4AA0-B5CC-DADBFEC25306}" type="slidenum">
              <a:rPr lang="nl-NL" smtClean="0"/>
              <a:t>‹nr.›</a:t>
            </a:fld>
            <a:endParaRPr lang="nl-NL"/>
          </a:p>
        </p:txBody>
      </p:sp>
    </p:spTree>
    <p:extLst>
      <p:ext uri="{BB962C8B-B14F-4D97-AF65-F5344CB8AC3E}">
        <p14:creationId xmlns:p14="http://schemas.microsoft.com/office/powerpoint/2010/main" val="209864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D4311-0D8E-4B94-BCB0-CD7285B71DFB}" type="datetimeFigureOut">
              <a:rPr lang="nl-NL" smtClean="0"/>
              <a:t>1-11-2023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66E46-B196-4AA0-B5CC-DADBFEC25306}"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12434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eerplaza.nl/ginc/redactie/images/15aug13-feesttent.jpg"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nl/url?sa=i&amp;rct=j&amp;q=&amp;esrc=s&amp;frm=1&amp;source=images&amp;cd=&amp;docid=cLk3p6ZLCx3rSM&amp;tbnid=5XOTsIXBY2iRaM:&amp;ved=0CAUQjRw&amp;url=https://www.nationalebeeldbank.nl/zoek?t%3Dtilburg%2Bkermis&amp;ei=JXf8U9GhMMec0QXnu4GYAg&amp;bvm=bv.73612305,d.bGQ&amp;psig=AFQjCNEwc4uZxS9tKBmTjD8BfDnxOWkczQ&amp;ust=1409140888406800" TargetMode="Externa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5202621" y="4665605"/>
            <a:ext cx="6638806" cy="1292433"/>
          </a:xfrm>
        </p:spPr>
        <p:txBody>
          <a:bodyPr anchor="ctr">
            <a:normAutofit/>
          </a:bodyPr>
          <a:lstStyle/>
          <a:p>
            <a:pPr algn="l"/>
            <a:r>
              <a:rPr lang="nl-NL" sz="4800" dirty="0"/>
              <a:t>Mijn Leefomgeving</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5202619" y="5958038"/>
            <a:ext cx="6638807" cy="655198"/>
          </a:xfrm>
        </p:spPr>
        <p:txBody>
          <a:bodyPr>
            <a:normAutofit lnSpcReduction="10000"/>
          </a:bodyPr>
          <a:lstStyle/>
          <a:p>
            <a:pPr algn="l"/>
            <a:r>
              <a:rPr lang="nl-NL" sz="1600" dirty="0"/>
              <a:t>Laatste les! Herhaling van de begrippen </a:t>
            </a:r>
          </a:p>
          <a:p>
            <a:pPr algn="l"/>
            <a:r>
              <a:rPr lang="nl-NL" sz="1600" b="1" dirty="0"/>
              <a:t>Tijd voor vragen! </a:t>
            </a:r>
          </a:p>
          <a:p>
            <a:pPr algn="l"/>
            <a:endParaRPr lang="nl-NL" sz="1200"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3">
            <a:extLst>
              <a:ext uri="{28A0092B-C50C-407E-A947-70E740481C1C}">
                <a14:useLocalDpi xmlns:a14="http://schemas.microsoft.com/office/drawing/2010/main" val="0"/>
              </a:ext>
            </a:extLst>
          </a:blip>
          <a:srcRect l="3800" r="4" b="4"/>
          <a:stretch/>
        </p:blipFill>
        <p:spPr>
          <a:xfrm>
            <a:off x="20" y="1"/>
            <a:ext cx="4848284" cy="4359438"/>
          </a:xfrm>
          <a:prstGeom prst="rect">
            <a:avLst/>
          </a:prstGeom>
        </p:spPr>
      </p:pic>
      <p:pic>
        <p:nvPicPr>
          <p:cNvPr id="4" name="Picture 2" descr="Mijn advies: houd je buurt bij elkaar' - Regionale Energiestrategie">
            <a:extLst>
              <a:ext uri="{FF2B5EF4-FFF2-40B4-BE49-F238E27FC236}">
                <a16:creationId xmlns:a16="http://schemas.microsoft.com/office/drawing/2014/main" id="{F9C90EAE-7536-CBDB-097B-62AAB1FA87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4" r="4754" b="-1"/>
          <a:stretch/>
        </p:blipFill>
        <p:spPr bwMode="auto">
          <a:xfrm>
            <a:off x="4972050" y="-1"/>
            <a:ext cx="7216902" cy="4359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inie | 'Verbeter de leefomgeving van jongeren' - GZ-psychologie">
            <a:extLst>
              <a:ext uri="{FF2B5EF4-FFF2-40B4-BE49-F238E27FC236}">
                <a16:creationId xmlns:a16="http://schemas.microsoft.com/office/drawing/2014/main" id="{5EC4A759-E4DD-BEF2-C90D-E98710FCD9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307" r="2" b="2"/>
          <a:stretch/>
        </p:blipFill>
        <p:spPr bwMode="auto">
          <a:xfrm>
            <a:off x="20" y="4472610"/>
            <a:ext cx="4848284" cy="2385390"/>
          </a:xfrm>
          <a:prstGeom prst="rect">
            <a:avLst/>
          </a:prstGeom>
          <a:noFill/>
          <a:extLst>
            <a:ext uri="{909E8E84-426E-40DD-AFC4-6F175D3DCCD1}">
              <a14:hiddenFill xmlns:a14="http://schemas.microsoft.com/office/drawing/2010/main">
                <a:solidFill>
                  <a:srgbClr val="FFFFFF"/>
                </a:solidFill>
              </a14:hiddenFill>
            </a:ext>
          </a:extLst>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3914031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Doelstellingen en doelgroep</a:t>
            </a:r>
          </a:p>
        </p:txBody>
      </p:sp>
      <p:sp>
        <p:nvSpPr>
          <p:cNvPr id="3" name="Tijdelijke aanduiding voor inhoud 2"/>
          <p:cNvSpPr>
            <a:spLocks noGrp="1"/>
          </p:cNvSpPr>
          <p:nvPr>
            <p:ph idx="1"/>
          </p:nvPr>
        </p:nvSpPr>
        <p:spPr/>
        <p:txBody>
          <a:bodyPr/>
          <a:lstStyle/>
          <a:p>
            <a:pPr marL="0" indent="0">
              <a:buNone/>
            </a:pPr>
            <a:r>
              <a:rPr lang="nl-NL" dirty="0"/>
              <a:t>Voor wie organiseer je het evenement (doelgroep) en wat wil je ermee bereiken (doelstelling)? </a:t>
            </a:r>
          </a:p>
          <a:p>
            <a:pPr marL="0" indent="0">
              <a:buNone/>
            </a:pPr>
            <a:r>
              <a:rPr lang="nl-NL" dirty="0"/>
              <a:t>Of is er een probleem dat je wil oplossen? (probleemstelling)</a:t>
            </a:r>
          </a:p>
          <a:p>
            <a:pPr marL="0" indent="0">
              <a:buNone/>
            </a:pPr>
            <a:endParaRPr lang="nl-NL" dirty="0"/>
          </a:p>
          <a:p>
            <a:pPr marL="0" indent="0">
              <a:buNone/>
            </a:pPr>
            <a:endParaRPr lang="nl-NL" dirty="0"/>
          </a:p>
        </p:txBody>
      </p:sp>
      <p:pic>
        <p:nvPicPr>
          <p:cNvPr id="3076" name="Picture 4" descr="Hoe kijken jongeren naar ouderen en wat vinden zij oud?">
            <a:extLst>
              <a:ext uri="{FF2B5EF4-FFF2-40B4-BE49-F238E27FC236}">
                <a16:creationId xmlns:a16="http://schemas.microsoft.com/office/drawing/2014/main" id="{DF84EEEF-BF4E-C2E4-BAEB-BD13A320B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3" y="4108415"/>
            <a:ext cx="4727357" cy="27495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nderzoekster Judi Mesman: 'Kinderen zijn niet kleurenblind' - MO*">
            <a:extLst>
              <a:ext uri="{FF2B5EF4-FFF2-40B4-BE49-F238E27FC236}">
                <a16:creationId xmlns:a16="http://schemas.microsoft.com/office/drawing/2014/main" id="{C8B26376-5912-7B65-765C-10E140BC8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8415"/>
            <a:ext cx="4131890" cy="274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8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p:cTn id="21" dur="500" fill="hold"/>
                                        <p:tgtEl>
                                          <p:spTgt spid="3078"/>
                                        </p:tgtEl>
                                        <p:attrNameLst>
                                          <p:attrName>ppt_w</p:attrName>
                                        </p:attrNameLst>
                                      </p:cBhvr>
                                      <p:tavLst>
                                        <p:tav tm="0">
                                          <p:val>
                                            <p:fltVal val="0"/>
                                          </p:val>
                                        </p:tav>
                                        <p:tav tm="100000">
                                          <p:val>
                                            <p:strVal val="#ppt_w"/>
                                          </p:val>
                                        </p:tav>
                                      </p:tavLst>
                                    </p:anim>
                                    <p:anim calcmode="lin" valueType="num">
                                      <p:cBhvr>
                                        <p:cTn id="22" dur="500" fill="hold"/>
                                        <p:tgtEl>
                                          <p:spTgt spid="3078"/>
                                        </p:tgtEl>
                                        <p:attrNameLst>
                                          <p:attrName>ppt_h</p:attrName>
                                        </p:attrNameLst>
                                      </p:cBhvr>
                                      <p:tavLst>
                                        <p:tav tm="0">
                                          <p:val>
                                            <p:fltVal val="0"/>
                                          </p:val>
                                        </p:tav>
                                        <p:tav tm="100000">
                                          <p:val>
                                            <p:strVal val="#ppt_h"/>
                                          </p:val>
                                        </p:tav>
                                      </p:tavLst>
                                    </p:anim>
                                    <p:animEffect transition="in" filter="fade">
                                      <p:cBhvr>
                                        <p:cTn id="23" dur="500"/>
                                        <p:tgtEl>
                                          <p:spTgt spid="3078"/>
                                        </p:tgtEl>
                                      </p:cBhvr>
                                    </p:animEffect>
                                  </p:childTnLst>
                                </p:cTn>
                              </p:par>
                              <p:par>
                                <p:cTn id="24" presetID="53" presetClass="entr" presetSubtype="16"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p:cTn id="26" dur="500" fill="hold"/>
                                        <p:tgtEl>
                                          <p:spTgt spid="3076"/>
                                        </p:tgtEl>
                                        <p:attrNameLst>
                                          <p:attrName>ppt_w</p:attrName>
                                        </p:attrNameLst>
                                      </p:cBhvr>
                                      <p:tavLst>
                                        <p:tav tm="0">
                                          <p:val>
                                            <p:fltVal val="0"/>
                                          </p:val>
                                        </p:tav>
                                        <p:tav tm="100000">
                                          <p:val>
                                            <p:strVal val="#ppt_w"/>
                                          </p:val>
                                        </p:tav>
                                      </p:tavLst>
                                    </p:anim>
                                    <p:anim calcmode="lin" valueType="num">
                                      <p:cBhvr>
                                        <p:cTn id="27" dur="500" fill="hold"/>
                                        <p:tgtEl>
                                          <p:spTgt spid="3076"/>
                                        </p:tgtEl>
                                        <p:attrNameLst>
                                          <p:attrName>ppt_h</p:attrName>
                                        </p:attrNameLst>
                                      </p:cBhvr>
                                      <p:tavLst>
                                        <p:tav tm="0">
                                          <p:val>
                                            <p:fltVal val="0"/>
                                          </p:val>
                                        </p:tav>
                                        <p:tav tm="100000">
                                          <p:val>
                                            <p:strVal val="#ppt_h"/>
                                          </p:val>
                                        </p:tav>
                                      </p:tavLst>
                                    </p:anim>
                                    <p:animEffect transition="in" filter="fade">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Concept</a:t>
            </a:r>
          </a:p>
        </p:txBody>
      </p:sp>
      <p:sp>
        <p:nvSpPr>
          <p:cNvPr id="3" name="Tijdelijke aanduiding voor inhoud 2"/>
          <p:cNvSpPr>
            <a:spLocks noGrp="1"/>
          </p:cNvSpPr>
          <p:nvPr>
            <p:ph idx="1"/>
          </p:nvPr>
        </p:nvSpPr>
        <p:spPr>
          <a:xfrm>
            <a:off x="838200" y="1563464"/>
            <a:ext cx="10110694" cy="4719641"/>
          </a:xfrm>
        </p:spPr>
        <p:txBody>
          <a:bodyPr>
            <a:normAutofit/>
          </a:bodyPr>
          <a:lstStyle/>
          <a:p>
            <a:pPr marL="0" indent="0">
              <a:buNone/>
            </a:pPr>
            <a:r>
              <a:rPr lang="nl-NL" dirty="0"/>
              <a:t>Concept = meer dan een idee</a:t>
            </a:r>
          </a:p>
          <a:p>
            <a:pPr marL="0" indent="0">
              <a:buNone/>
            </a:pPr>
            <a:r>
              <a:rPr lang="nl-NL" dirty="0"/>
              <a:t>Concept = een ruwe schets</a:t>
            </a:r>
          </a:p>
          <a:p>
            <a:pPr marL="0" indent="0">
              <a:buNone/>
            </a:pPr>
            <a:r>
              <a:rPr lang="nl-NL" dirty="0"/>
              <a:t>Concept = een uitgewerkt idee</a:t>
            </a:r>
          </a:p>
          <a:p>
            <a:pPr marL="0" indent="0">
              <a:buNone/>
            </a:pPr>
            <a:r>
              <a:rPr lang="nl-NL" dirty="0"/>
              <a:t>Concept = voorlopig ontwerp van iets</a:t>
            </a:r>
          </a:p>
          <a:p>
            <a:pPr marL="0" indent="0">
              <a:buNone/>
            </a:pPr>
            <a:r>
              <a:rPr lang="nl-NL" dirty="0"/>
              <a:t>Concept = een kapstok</a:t>
            </a:r>
          </a:p>
          <a:p>
            <a:pPr marL="0" indent="0">
              <a:buNone/>
            </a:pPr>
            <a:endParaRPr lang="nl-NL" dirty="0"/>
          </a:p>
          <a:p>
            <a:pPr marL="0" indent="0">
              <a:buNone/>
            </a:pPr>
            <a:endParaRPr lang="nl-NL" dirty="0"/>
          </a:p>
        </p:txBody>
      </p:sp>
      <p:pic>
        <p:nvPicPr>
          <p:cNvPr id="2050" name="Picture 2" descr="Max &amp; Moritz construction begins at Efteling | blooloop">
            <a:extLst>
              <a:ext uri="{FF2B5EF4-FFF2-40B4-BE49-F238E27FC236}">
                <a16:creationId xmlns:a16="http://schemas.microsoft.com/office/drawing/2014/main" id="{DC974AF0-B294-268A-3633-FFECE2604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098" y="2136511"/>
            <a:ext cx="5401901" cy="304127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E2BBFD3-3223-2DFB-D3D8-45CE730B4F5F}"/>
              </a:ext>
            </a:extLst>
          </p:cNvPr>
          <p:cNvSpPr txBox="1"/>
          <p:nvPr/>
        </p:nvSpPr>
        <p:spPr>
          <a:xfrm>
            <a:off x="6925901" y="5294536"/>
            <a:ext cx="4022993" cy="369332"/>
          </a:xfrm>
          <a:prstGeom prst="rect">
            <a:avLst/>
          </a:prstGeom>
          <a:noFill/>
        </p:spPr>
        <p:txBody>
          <a:bodyPr wrap="square" rtlCol="0">
            <a:spAutoFit/>
          </a:bodyPr>
          <a:lstStyle/>
          <a:p>
            <a:r>
              <a:rPr lang="nl-NL" i="1" dirty="0"/>
              <a:t>Concept-art. Max &amp; Morris - Efteling</a:t>
            </a:r>
          </a:p>
        </p:txBody>
      </p:sp>
    </p:spTree>
    <p:extLst>
      <p:ext uri="{BB962C8B-B14F-4D97-AF65-F5344CB8AC3E}">
        <p14:creationId xmlns:p14="http://schemas.microsoft.com/office/powerpoint/2010/main" val="28721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Datum, duur en tijdstip</a:t>
            </a:r>
          </a:p>
        </p:txBody>
      </p:sp>
      <p:sp>
        <p:nvSpPr>
          <p:cNvPr id="3" name="Tijdelijke aanduiding voor inhoud 2"/>
          <p:cNvSpPr>
            <a:spLocks noGrp="1"/>
          </p:cNvSpPr>
          <p:nvPr>
            <p:ph idx="1"/>
          </p:nvPr>
        </p:nvSpPr>
        <p:spPr/>
        <p:txBody>
          <a:bodyPr/>
          <a:lstStyle/>
          <a:p>
            <a:r>
              <a:rPr lang="nl-NL" dirty="0"/>
              <a:t>Wanneer gaat het plaatsvinden? </a:t>
            </a:r>
          </a:p>
          <a:p>
            <a:r>
              <a:rPr lang="nl-NL" dirty="0"/>
              <a:t>Hoe lang gaat het duren? </a:t>
            </a:r>
          </a:p>
          <a:p>
            <a:r>
              <a:rPr lang="nl-NL" dirty="0"/>
              <a:t>Geschikte datum en tijd.</a:t>
            </a:r>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descr="Countdown klok teller timer. ui app digitale aftellen cirkel bord meter met  cirkel tijd taartdiagram. scorebord van dag, uur, minuten en seconden voor  webpagina binnenkort evenement sjabloon | Premium Vector">
            <a:extLst>
              <a:ext uri="{FF2B5EF4-FFF2-40B4-BE49-F238E27FC236}">
                <a16:creationId xmlns:a16="http://schemas.microsoft.com/office/drawing/2014/main" id="{C0CF813F-48F4-6ACF-4807-C7996A531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882900"/>
            <a:ext cx="41140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0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fltVal val="0"/>
                                          </p:val>
                                        </p:tav>
                                        <p:tav tm="100000">
                                          <p:val>
                                            <p:strVal val="#ppt_h"/>
                                          </p:val>
                                        </p:tav>
                                      </p:tavLst>
                                    </p:anim>
                                    <p:animEffect transition="in" filter="fade">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Budget	</a:t>
            </a:r>
            <a:endParaRPr lang="nl-NL" dirty="0"/>
          </a:p>
        </p:txBody>
      </p:sp>
      <p:sp>
        <p:nvSpPr>
          <p:cNvPr id="3" name="Tijdelijke aanduiding voor inhoud 2"/>
          <p:cNvSpPr>
            <a:spLocks noGrp="1"/>
          </p:cNvSpPr>
          <p:nvPr>
            <p:ph idx="1"/>
          </p:nvPr>
        </p:nvSpPr>
        <p:spPr/>
        <p:txBody>
          <a:bodyPr/>
          <a:lstStyle/>
          <a:p>
            <a:pPr marL="0" indent="0">
              <a:buNone/>
            </a:pPr>
            <a:r>
              <a:rPr lang="nl-NL"/>
              <a:t>Hoeveel heb je te besteden?</a:t>
            </a:r>
            <a:endParaRPr lang="nl-NL" dirty="0"/>
          </a:p>
        </p:txBody>
      </p:sp>
      <p:pic>
        <p:nvPicPr>
          <p:cNvPr id="4098" name="Picture 2" descr="http://www.startpagina.nl/athene/dochters/internetmiljonairs/images/g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7044"/>
            <a:ext cx="3537013" cy="2360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at gebeurt er met oude festivalmuntjes? - Partyscene">
            <a:extLst>
              <a:ext uri="{FF2B5EF4-FFF2-40B4-BE49-F238E27FC236}">
                <a16:creationId xmlns:a16="http://schemas.microsoft.com/office/drawing/2014/main" id="{59D3C266-C263-BB16-CF01-3522CF76F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014" y="4563221"/>
            <a:ext cx="4517262" cy="23609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gobert Duck is de rijkste | De Standaard Mobile">
            <a:extLst>
              <a:ext uri="{FF2B5EF4-FFF2-40B4-BE49-F238E27FC236}">
                <a16:creationId xmlns:a16="http://schemas.microsoft.com/office/drawing/2014/main" id="{8FE7BD72-40D5-FA51-E25C-A9A6980B8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276" y="2650905"/>
            <a:ext cx="4137724" cy="309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500" fill="hold"/>
                                        <p:tgtEl>
                                          <p:spTgt spid="4100"/>
                                        </p:tgtEl>
                                        <p:attrNameLst>
                                          <p:attrName>ppt_w</p:attrName>
                                        </p:attrNameLst>
                                      </p:cBhvr>
                                      <p:tavLst>
                                        <p:tav tm="0">
                                          <p:val>
                                            <p:fltVal val="0"/>
                                          </p:val>
                                        </p:tav>
                                        <p:tav tm="100000">
                                          <p:val>
                                            <p:strVal val="#ppt_w"/>
                                          </p:val>
                                        </p:tav>
                                      </p:tavLst>
                                    </p:anim>
                                    <p:anim calcmode="lin" valueType="num">
                                      <p:cBhvr>
                                        <p:cTn id="25" dur="500" fill="hold"/>
                                        <p:tgtEl>
                                          <p:spTgt spid="4100"/>
                                        </p:tgtEl>
                                        <p:attrNameLst>
                                          <p:attrName>ppt_h</p:attrName>
                                        </p:attrNameLst>
                                      </p:cBhvr>
                                      <p:tavLst>
                                        <p:tav tm="0">
                                          <p:val>
                                            <p:fltVal val="0"/>
                                          </p:val>
                                        </p:tav>
                                        <p:tav tm="100000">
                                          <p:val>
                                            <p:strVal val="#ppt_h"/>
                                          </p:val>
                                        </p:tav>
                                      </p:tavLst>
                                    </p:anim>
                                    <p:animEffect transition="in" filter="fade">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 / draaiboek	</a:t>
            </a:r>
          </a:p>
        </p:txBody>
      </p:sp>
      <p:sp>
        <p:nvSpPr>
          <p:cNvPr id="3" name="Tijdelijke aanduiding voor inhoud 2"/>
          <p:cNvSpPr>
            <a:spLocks noGrp="1"/>
          </p:cNvSpPr>
          <p:nvPr>
            <p:ph idx="1"/>
          </p:nvPr>
        </p:nvSpPr>
        <p:spPr/>
        <p:txBody>
          <a:bodyPr>
            <a:normAutofit/>
          </a:bodyPr>
          <a:lstStyle/>
          <a:p>
            <a:r>
              <a:rPr lang="nl-NL" dirty="0"/>
              <a:t>Wanneer gebeurd wat?</a:t>
            </a:r>
          </a:p>
          <a:p>
            <a:r>
              <a:rPr lang="nl-NL" dirty="0"/>
              <a:t>Wie doet wat, wanneer, waar?</a:t>
            </a:r>
          </a:p>
          <a:p>
            <a:r>
              <a:rPr lang="nl-NL" dirty="0"/>
              <a:t>Wanneer opbouwen en afbreken?</a:t>
            </a:r>
          </a:p>
          <a:p>
            <a:r>
              <a:rPr lang="nl-NL" dirty="0"/>
              <a:t>Wat heb je nodig?</a:t>
            </a:r>
          </a:p>
          <a:p>
            <a:r>
              <a:rPr lang="nl-NL" dirty="0"/>
              <a:t>Het verwachte aantal gasten.</a:t>
            </a:r>
          </a:p>
          <a:p>
            <a:r>
              <a:rPr lang="nl-NL" dirty="0"/>
              <a:t>Het type evenement (zoals een beurs of congres).</a:t>
            </a:r>
          </a:p>
          <a:p>
            <a:r>
              <a:rPr lang="nl-NL" dirty="0"/>
              <a:t>Veiligheid</a:t>
            </a:r>
          </a:p>
          <a:p>
            <a:endParaRPr lang="nl-NL" dirty="0"/>
          </a:p>
          <a:p>
            <a:endParaRPr lang="nl-NL" dirty="0"/>
          </a:p>
          <a:p>
            <a:endParaRPr lang="nl-NL" dirty="0"/>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descr="Draaiboek online event: download een gratis sjabloon">
            <a:extLst>
              <a:ext uri="{FF2B5EF4-FFF2-40B4-BE49-F238E27FC236}">
                <a16:creationId xmlns:a16="http://schemas.microsoft.com/office/drawing/2014/main" id="{9FDEDCBA-D1AD-FE70-5B55-EAB736C89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879" y="2318253"/>
            <a:ext cx="4722891" cy="265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Locatie	</a:t>
            </a:r>
          </a:p>
        </p:txBody>
      </p:sp>
      <p:sp>
        <p:nvSpPr>
          <p:cNvPr id="3" name="Tijdelijke aanduiding voor inhoud 2"/>
          <p:cNvSpPr>
            <a:spLocks noGrp="1"/>
          </p:cNvSpPr>
          <p:nvPr>
            <p:ph idx="1"/>
          </p:nvPr>
        </p:nvSpPr>
        <p:spPr/>
        <p:txBody>
          <a:bodyPr/>
          <a:lstStyle/>
          <a:p>
            <a:r>
              <a:rPr lang="nl-NL" dirty="0"/>
              <a:t>Vastgelegd of vrij te kiezen.</a:t>
            </a:r>
          </a:p>
          <a:p>
            <a:r>
              <a:rPr lang="nl-NL" dirty="0"/>
              <a:t>Passend bij het concept.</a:t>
            </a:r>
          </a:p>
          <a:p>
            <a:r>
              <a:rPr lang="nl-NL" dirty="0"/>
              <a:t>Werk binnen de mogelijkheden en beperkingen van de locatie.</a:t>
            </a:r>
          </a:p>
        </p:txBody>
      </p:sp>
      <p:pic>
        <p:nvPicPr>
          <p:cNvPr id="5" name="Afbeelding 4">
            <a:extLst>
              <a:ext uri="{FF2B5EF4-FFF2-40B4-BE49-F238E27FC236}">
                <a16:creationId xmlns:a16="http://schemas.microsoft.com/office/drawing/2014/main" id="{98FAB421-618A-4123-936C-B36CDB814A51}"/>
              </a:ext>
            </a:extLst>
          </p:cNvPr>
          <p:cNvPicPr>
            <a:picLocks noChangeAspect="1"/>
          </p:cNvPicPr>
          <p:nvPr/>
        </p:nvPicPr>
        <p:blipFill>
          <a:blip r:embed="rId2"/>
          <a:stretch>
            <a:fillRect/>
          </a:stretch>
        </p:blipFill>
        <p:spPr>
          <a:xfrm>
            <a:off x="2548637" y="3675883"/>
            <a:ext cx="6446196" cy="2958154"/>
          </a:xfrm>
          <a:prstGeom prst="rect">
            <a:avLst/>
          </a:prstGeom>
        </p:spPr>
      </p:pic>
    </p:spTree>
    <p:extLst>
      <p:ext uri="{BB962C8B-B14F-4D97-AF65-F5344CB8AC3E}">
        <p14:creationId xmlns:p14="http://schemas.microsoft.com/office/powerpoint/2010/main" val="2006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Catering	</a:t>
            </a:r>
          </a:p>
        </p:txBody>
      </p:sp>
      <p:sp>
        <p:nvSpPr>
          <p:cNvPr id="3" name="Tijdelijke aanduiding voor inhoud 2"/>
          <p:cNvSpPr>
            <a:spLocks noGrp="1"/>
          </p:cNvSpPr>
          <p:nvPr>
            <p:ph idx="1"/>
          </p:nvPr>
        </p:nvSpPr>
        <p:spPr/>
        <p:txBody>
          <a:bodyPr/>
          <a:lstStyle/>
          <a:p>
            <a:pPr marL="0" indent="0">
              <a:buNone/>
            </a:pPr>
            <a:r>
              <a:rPr lang="nl-NL" dirty="0"/>
              <a:t>Wanneer en wat gaan je bezoekers eten en drinken?</a:t>
            </a:r>
          </a:p>
          <a:p>
            <a:endParaRPr lang="nl-NL" dirty="0"/>
          </a:p>
        </p:txBody>
      </p:sp>
      <p:pic>
        <p:nvPicPr>
          <p:cNvPr id="7170" name="Picture 2" descr="http://www.outvenuehospitality.com/catering-services-in-pune/images/catering-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4127"/>
            <a:ext cx="3942669" cy="262391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5034DD7-1C99-4CAA-AE54-E31846E6C6C5}"/>
              </a:ext>
            </a:extLst>
          </p:cNvPr>
          <p:cNvPicPr>
            <a:picLocks noChangeAspect="1"/>
          </p:cNvPicPr>
          <p:nvPr/>
        </p:nvPicPr>
        <p:blipFill>
          <a:blip r:embed="rId3"/>
          <a:stretch>
            <a:fillRect/>
          </a:stretch>
        </p:blipFill>
        <p:spPr>
          <a:xfrm>
            <a:off x="3942669" y="4855853"/>
            <a:ext cx="4886206" cy="2062189"/>
          </a:xfrm>
          <a:prstGeom prst="rect">
            <a:avLst/>
          </a:prstGeom>
        </p:spPr>
      </p:pic>
      <p:pic>
        <p:nvPicPr>
          <p:cNvPr id="6146" name="Picture 2" descr="Proost">
            <a:extLst>
              <a:ext uri="{FF2B5EF4-FFF2-40B4-BE49-F238E27FC236}">
                <a16:creationId xmlns:a16="http://schemas.microsoft.com/office/drawing/2014/main" id="{1C774515-A357-7F98-5982-5D0BC2FE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2422956"/>
            <a:ext cx="2432897" cy="243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Effect transition="in" filter="fade">
                                      <p:cBhvr>
                                        <p:cTn id="16" dur="500"/>
                                        <p:tgtEl>
                                          <p:spTgt spid="7170"/>
                                        </p:tgtEl>
                                      </p:cBhvr>
                                    </p:animEffect>
                                  </p:childTnLst>
                                </p:cTn>
                              </p:par>
                              <p:par>
                                <p:cTn id="17" presetID="53"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Trend </a:t>
            </a:r>
            <a:r>
              <a:rPr lang="nl-NL" dirty="0"/>
              <a:t>	</a:t>
            </a:r>
          </a:p>
        </p:txBody>
      </p:sp>
      <p:sp>
        <p:nvSpPr>
          <p:cNvPr id="3" name="Tijdelijke aanduiding voor inhoud 2"/>
          <p:cNvSpPr>
            <a:spLocks noGrp="1"/>
          </p:cNvSpPr>
          <p:nvPr>
            <p:ph idx="1"/>
          </p:nvPr>
        </p:nvSpPr>
        <p:spPr>
          <a:xfrm>
            <a:off x="838200" y="1825625"/>
            <a:ext cx="5442528" cy="4351338"/>
          </a:xfrm>
        </p:spPr>
        <p:txBody>
          <a:bodyPr>
            <a:normAutofit/>
          </a:bodyPr>
          <a:lstStyle/>
          <a:p>
            <a:pPr marL="0" indent="0">
              <a:buNone/>
            </a:pPr>
            <a:r>
              <a:rPr lang="nl-NL" dirty="0"/>
              <a:t>Wat is een trend volgens jou?</a:t>
            </a:r>
          </a:p>
          <a:p>
            <a:pPr marL="0" indent="0">
              <a:buNone/>
            </a:pPr>
            <a:r>
              <a:rPr lang="nl-NL" dirty="0"/>
              <a:t>Noem een voorbeeld van een trend.</a:t>
            </a:r>
          </a:p>
          <a:p>
            <a:pPr marL="0" indent="0">
              <a:buNone/>
            </a:pPr>
            <a:endParaRPr lang="nl-NL" dirty="0"/>
          </a:p>
          <a:p>
            <a:pPr marL="0" indent="0">
              <a:buNone/>
            </a:pPr>
            <a:r>
              <a:rPr lang="nl-NL" b="1" dirty="0"/>
              <a:t>Trend = </a:t>
            </a:r>
            <a:r>
              <a:rPr lang="nl-NL" dirty="0"/>
              <a:t>een koers die zich gedurende een langere periode in een bepaalde duidelijke richting beweegt.</a:t>
            </a:r>
            <a:br>
              <a:rPr lang="nl-NL" dirty="0"/>
            </a:br>
            <a:endParaRPr lang="nl-NL" dirty="0"/>
          </a:p>
        </p:txBody>
      </p:sp>
      <p:pic>
        <p:nvPicPr>
          <p:cNvPr id="3076" name="Picture 4" descr="Bitcoin Update: The Trend is your Friend, maar hoelang nog?">
            <a:extLst>
              <a:ext uri="{FF2B5EF4-FFF2-40B4-BE49-F238E27FC236}">
                <a16:creationId xmlns:a16="http://schemas.microsoft.com/office/drawing/2014/main" id="{A43150D5-A6EB-95D9-3B4C-2E5B372A7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36" y="4368302"/>
            <a:ext cx="5375564" cy="24896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ze grafiek toont het potentieel van goud - Slim Beleggen">
            <a:extLst>
              <a:ext uri="{FF2B5EF4-FFF2-40B4-BE49-F238E27FC236}">
                <a16:creationId xmlns:a16="http://schemas.microsoft.com/office/drawing/2014/main" id="{018756F1-3C5F-CD71-B1DE-FA607D3DA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065" y="952887"/>
            <a:ext cx="4852735" cy="341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Hype</a:t>
            </a:r>
            <a:r>
              <a:rPr lang="nl-NL" dirty="0">
                <a:solidFill>
                  <a:srgbClr val="7030A0"/>
                </a:solidFill>
              </a:rPr>
              <a:t>	</a:t>
            </a:r>
          </a:p>
        </p:txBody>
      </p:sp>
      <p:sp>
        <p:nvSpPr>
          <p:cNvPr id="3" name="Tijdelijke aanduiding voor inhoud 2"/>
          <p:cNvSpPr>
            <a:spLocks noGrp="1"/>
          </p:cNvSpPr>
          <p:nvPr>
            <p:ph idx="1"/>
          </p:nvPr>
        </p:nvSpPr>
        <p:spPr>
          <a:xfrm>
            <a:off x="838200" y="1825625"/>
            <a:ext cx="5739115" cy="4351338"/>
          </a:xfrm>
        </p:spPr>
        <p:txBody>
          <a:bodyPr>
            <a:normAutofit fontScale="92500" lnSpcReduction="20000"/>
          </a:bodyPr>
          <a:lstStyle/>
          <a:p>
            <a:pPr marL="0" indent="0">
              <a:spcBef>
                <a:spcPts val="0"/>
              </a:spcBef>
              <a:buNone/>
            </a:pPr>
            <a:r>
              <a:rPr lang="nl-NL" dirty="0"/>
              <a:t>Wat is volgens jou een hype?</a:t>
            </a:r>
          </a:p>
          <a:p>
            <a:pPr marL="0" indent="0">
              <a:spcBef>
                <a:spcPts val="0"/>
              </a:spcBef>
              <a:buNone/>
            </a:pPr>
            <a:endParaRPr lang="nl-NL" dirty="0"/>
          </a:p>
          <a:p>
            <a:pPr marL="0" indent="0">
              <a:spcBef>
                <a:spcPts val="0"/>
              </a:spcBef>
              <a:buNone/>
            </a:pPr>
            <a:r>
              <a:rPr lang="nl-NL" b="1" dirty="0"/>
              <a:t>Hype</a:t>
            </a:r>
            <a:r>
              <a:rPr lang="nl-NL" dirty="0"/>
              <a:t> =  is een verschijnsel dat </a:t>
            </a:r>
            <a:br>
              <a:rPr lang="nl-NL" dirty="0"/>
            </a:br>
            <a:r>
              <a:rPr lang="nl-NL" dirty="0"/>
              <a:t>tijdelijk bovenmatige (media-) aandacht krijgt en daardoor belangrijker lijkt dan het in werkelijkheid is.</a:t>
            </a:r>
          </a:p>
          <a:p>
            <a:pPr marL="0" indent="0">
              <a:spcBef>
                <a:spcPts val="0"/>
              </a:spcBef>
              <a:buNone/>
            </a:pPr>
            <a:endParaRPr lang="nl-NL" dirty="0"/>
          </a:p>
          <a:p>
            <a:pPr marL="0" indent="0">
              <a:spcBef>
                <a:spcPts val="0"/>
              </a:spcBef>
              <a:buNone/>
            </a:pPr>
            <a:r>
              <a:rPr lang="nl-NL" b="1" dirty="0"/>
              <a:t>Synoniemen</a:t>
            </a:r>
          </a:p>
          <a:p>
            <a:pPr marL="0" indent="0">
              <a:spcBef>
                <a:spcPts val="0"/>
              </a:spcBef>
              <a:buNone/>
            </a:pPr>
            <a:r>
              <a:rPr lang="nl-NL" dirty="0"/>
              <a:t>Modegril </a:t>
            </a:r>
          </a:p>
          <a:p>
            <a:pPr marL="0" indent="0">
              <a:spcBef>
                <a:spcPts val="0"/>
              </a:spcBef>
              <a:buNone/>
            </a:pPr>
            <a:r>
              <a:rPr lang="nl-NL" dirty="0"/>
              <a:t>Plotselinge rage </a:t>
            </a:r>
          </a:p>
          <a:p>
            <a:pPr marL="0" indent="0">
              <a:spcBef>
                <a:spcPts val="0"/>
              </a:spcBef>
              <a:buNone/>
            </a:pPr>
            <a:r>
              <a:rPr lang="nl-NL" dirty="0"/>
              <a:t>Publiekssensatie</a:t>
            </a:r>
          </a:p>
          <a:p>
            <a:pPr marL="0" indent="0">
              <a:spcBef>
                <a:spcPts val="0"/>
              </a:spcBef>
              <a:buNone/>
            </a:pPr>
            <a:r>
              <a:rPr lang="nl-NL" dirty="0" err="1"/>
              <a:t>Viral</a:t>
            </a:r>
            <a:endParaRPr lang="nl-NL" dirty="0"/>
          </a:p>
          <a:p>
            <a:pPr marL="0" indent="0">
              <a:spcBef>
                <a:spcPts val="0"/>
              </a:spcBef>
              <a:buNone/>
            </a:pPr>
            <a:endParaRPr lang="nl-NL" dirty="0"/>
          </a:p>
          <a:p>
            <a:pPr marL="0" indent="0">
              <a:spcBef>
                <a:spcPts val="0"/>
              </a:spcBef>
              <a:buNone/>
            </a:pPr>
            <a:r>
              <a:rPr lang="nl-NL" dirty="0"/>
              <a:t>Een hype kan een trend worden.</a:t>
            </a:r>
          </a:p>
        </p:txBody>
      </p:sp>
      <p:sp>
        <p:nvSpPr>
          <p:cNvPr id="9" name="AutoShape 8">
            <a:extLst>
              <a:ext uri="{FF2B5EF4-FFF2-40B4-BE49-F238E27FC236}">
                <a16:creationId xmlns:a16="http://schemas.microsoft.com/office/drawing/2014/main" id="{CAFBB1D2-BE2D-E4CE-F52B-552CD083CC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 name="Afbeelding 10">
            <a:extLst>
              <a:ext uri="{FF2B5EF4-FFF2-40B4-BE49-F238E27FC236}">
                <a16:creationId xmlns:a16="http://schemas.microsoft.com/office/drawing/2014/main" id="{D14607DE-F1F5-0B9E-931E-C63CA6BF2ABE}"/>
              </a:ext>
            </a:extLst>
          </p:cNvPr>
          <p:cNvPicPr>
            <a:picLocks noChangeAspect="1"/>
          </p:cNvPicPr>
          <p:nvPr/>
        </p:nvPicPr>
        <p:blipFill>
          <a:blip r:embed="rId2"/>
          <a:stretch>
            <a:fillRect/>
          </a:stretch>
        </p:blipFill>
        <p:spPr>
          <a:xfrm>
            <a:off x="6248400" y="1964429"/>
            <a:ext cx="5739115" cy="3824699"/>
          </a:xfrm>
          <a:prstGeom prst="rect">
            <a:avLst/>
          </a:prstGeom>
        </p:spPr>
      </p:pic>
    </p:spTree>
    <p:extLst>
      <p:ext uri="{BB962C8B-B14F-4D97-AF65-F5344CB8AC3E}">
        <p14:creationId xmlns:p14="http://schemas.microsoft.com/office/powerpoint/2010/main" val="23658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Vrije tijd?</a:t>
            </a:r>
          </a:p>
        </p:txBody>
      </p:sp>
      <p:pic>
        <p:nvPicPr>
          <p:cNvPr id="1026" name="Picture 2" descr="http://www.seniorennet.nl/Images/Onderzoek_enquetes/onderzoek_pensioen_vrije_ti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471" y="1874070"/>
            <a:ext cx="7161739" cy="374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Vrije tijd?</a:t>
            </a:r>
          </a:p>
        </p:txBody>
      </p:sp>
      <p:sp>
        <p:nvSpPr>
          <p:cNvPr id="3" name="Tijdelijke aanduiding voor inhoud 2"/>
          <p:cNvSpPr>
            <a:spLocks noGrp="1"/>
          </p:cNvSpPr>
          <p:nvPr>
            <p:ph idx="1"/>
          </p:nvPr>
        </p:nvSpPr>
        <p:spPr>
          <a:xfrm>
            <a:off x="838200" y="1825625"/>
            <a:ext cx="6341198" cy="4351338"/>
          </a:xfrm>
        </p:spPr>
        <p:txBody>
          <a:bodyPr/>
          <a:lstStyle/>
          <a:p>
            <a:pPr marL="0" indent="0">
              <a:buNone/>
            </a:pPr>
            <a:r>
              <a:rPr lang="nl-NL" b="1" dirty="0"/>
              <a:t>Wij hanteren deze definitie: </a:t>
            </a:r>
          </a:p>
          <a:p>
            <a:pPr marL="0" indent="0">
              <a:buNone/>
            </a:pPr>
            <a:endParaRPr lang="nl-NL" dirty="0"/>
          </a:p>
          <a:p>
            <a:pPr marL="0" indent="0">
              <a:buNone/>
            </a:pPr>
            <a:r>
              <a:rPr lang="en-US" dirty="0"/>
              <a:t>Vrije </a:t>
            </a:r>
            <a:r>
              <a:rPr lang="en-US" dirty="0" err="1"/>
              <a:t>tijd</a:t>
            </a:r>
            <a:r>
              <a:rPr lang="en-US" dirty="0"/>
              <a:t> is alle </a:t>
            </a:r>
            <a:r>
              <a:rPr lang="en-US" dirty="0" err="1"/>
              <a:t>tijd</a:t>
            </a:r>
            <a:r>
              <a:rPr lang="en-US" dirty="0"/>
              <a:t> die </a:t>
            </a:r>
            <a:r>
              <a:rPr lang="en-US" dirty="0" err="1"/>
              <a:t>vrij</a:t>
            </a:r>
            <a:r>
              <a:rPr lang="en-US" dirty="0"/>
              <a:t> </a:t>
            </a:r>
            <a:r>
              <a:rPr lang="en-US" dirty="0" err="1"/>
              <a:t>te</a:t>
            </a:r>
            <a:r>
              <a:rPr lang="en-US" dirty="0"/>
              <a:t> </a:t>
            </a:r>
            <a:r>
              <a:rPr lang="en-US" dirty="0" err="1"/>
              <a:t>besteden</a:t>
            </a:r>
            <a:r>
              <a:rPr lang="en-US" dirty="0"/>
              <a:t> is. </a:t>
            </a:r>
            <a:r>
              <a:rPr lang="en-US" dirty="0" err="1"/>
              <a:t>Dus</a:t>
            </a:r>
            <a:r>
              <a:rPr lang="en-US" dirty="0"/>
              <a:t> de </a:t>
            </a:r>
            <a:r>
              <a:rPr lang="en-US" dirty="0" err="1"/>
              <a:t>tijd</a:t>
            </a:r>
            <a:r>
              <a:rPr lang="en-US" dirty="0"/>
              <a:t> </a:t>
            </a:r>
            <a:r>
              <a:rPr lang="en-US" dirty="0" err="1"/>
              <a:t>waarin</a:t>
            </a:r>
            <a:r>
              <a:rPr lang="en-US" dirty="0"/>
              <a:t> je </a:t>
            </a:r>
            <a:r>
              <a:rPr lang="en-US" dirty="0" err="1"/>
              <a:t>zelf</a:t>
            </a:r>
            <a:r>
              <a:rPr lang="en-US" dirty="0"/>
              <a:t> </a:t>
            </a:r>
            <a:r>
              <a:rPr lang="en-US" dirty="0" err="1"/>
              <a:t>vrij</a:t>
            </a:r>
            <a:r>
              <a:rPr lang="en-US" dirty="0"/>
              <a:t> bent om </a:t>
            </a:r>
            <a:r>
              <a:rPr lang="en-US" dirty="0" err="1"/>
              <a:t>te</a:t>
            </a:r>
            <a:r>
              <a:rPr lang="en-US" dirty="0"/>
              <a:t> </a:t>
            </a:r>
            <a:r>
              <a:rPr lang="en-US" dirty="0" err="1"/>
              <a:t>doen</a:t>
            </a:r>
            <a:r>
              <a:rPr lang="en-US" dirty="0"/>
              <a:t> wat je </a:t>
            </a:r>
            <a:r>
              <a:rPr lang="en-US" dirty="0" err="1"/>
              <a:t>wil</a:t>
            </a:r>
            <a:r>
              <a:rPr lang="en-US" dirty="0"/>
              <a:t>.  </a:t>
            </a:r>
          </a:p>
          <a:p>
            <a:pPr marL="0" indent="0">
              <a:buNone/>
            </a:pPr>
            <a:endParaRPr lang="en-US" dirty="0"/>
          </a:p>
          <a:p>
            <a:pPr marL="0" indent="0">
              <a:buNone/>
            </a:pPr>
            <a:r>
              <a:rPr lang="en-US" dirty="0"/>
              <a:t>Je </a:t>
            </a:r>
            <a:r>
              <a:rPr lang="en-US" dirty="0" err="1"/>
              <a:t>hebt</a:t>
            </a:r>
            <a:r>
              <a:rPr lang="en-US" dirty="0"/>
              <a:t> dan </a:t>
            </a:r>
            <a:r>
              <a:rPr lang="en-US" dirty="0" err="1"/>
              <a:t>dus</a:t>
            </a:r>
            <a:r>
              <a:rPr lang="en-US" dirty="0"/>
              <a:t> </a:t>
            </a:r>
            <a:r>
              <a:rPr lang="en-US" dirty="0" err="1"/>
              <a:t>geen</a:t>
            </a:r>
            <a:r>
              <a:rPr lang="en-US" dirty="0"/>
              <a:t> </a:t>
            </a:r>
            <a:r>
              <a:rPr lang="en-US" dirty="0" err="1"/>
              <a:t>afspraken</a:t>
            </a:r>
            <a:r>
              <a:rPr lang="en-US" dirty="0"/>
              <a:t> en </a:t>
            </a:r>
            <a:r>
              <a:rPr lang="en-US" dirty="0" err="1"/>
              <a:t>geen</a:t>
            </a:r>
            <a:r>
              <a:rPr lang="en-US" dirty="0"/>
              <a:t> </a:t>
            </a:r>
            <a:r>
              <a:rPr lang="en-US" dirty="0" err="1"/>
              <a:t>verplichtingen</a:t>
            </a:r>
            <a:r>
              <a:rPr lang="en-US" dirty="0"/>
              <a:t> </a:t>
            </a:r>
            <a:r>
              <a:rPr lang="en-US" dirty="0" err="1"/>
              <a:t>aan</a:t>
            </a:r>
            <a:r>
              <a:rPr lang="en-US" dirty="0"/>
              <a:t> </a:t>
            </a:r>
            <a:r>
              <a:rPr lang="en-US" dirty="0" err="1"/>
              <a:t>een</a:t>
            </a:r>
            <a:r>
              <a:rPr lang="en-US" dirty="0"/>
              <a:t> </a:t>
            </a:r>
            <a:r>
              <a:rPr lang="en-US" dirty="0" err="1"/>
              <a:t>werkgever</a:t>
            </a:r>
            <a:r>
              <a:rPr lang="en-US" dirty="0"/>
              <a:t> of school.</a:t>
            </a:r>
            <a:endParaRPr lang="nl-NL" dirty="0"/>
          </a:p>
        </p:txBody>
      </p:sp>
      <p:pic>
        <p:nvPicPr>
          <p:cNvPr id="1026" name="Picture 2" descr="http://www.seniorennet.nl/Images/Onderzoek_enquetes/onderzoek_pensioen_vrije_ti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478" y="2699980"/>
            <a:ext cx="4298491" cy="22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4B66B-1EC5-68F6-73F5-708314B3C042}"/>
              </a:ext>
            </a:extLst>
          </p:cNvPr>
          <p:cNvSpPr>
            <a:spLocks noGrp="1"/>
          </p:cNvSpPr>
          <p:nvPr>
            <p:ph type="title"/>
          </p:nvPr>
        </p:nvSpPr>
        <p:spPr/>
        <p:txBody>
          <a:bodyPr/>
          <a:lstStyle/>
          <a:p>
            <a:r>
              <a:rPr lang="nl-NL" dirty="0"/>
              <a:t>Maar ook…? </a:t>
            </a:r>
          </a:p>
        </p:txBody>
      </p:sp>
      <p:sp>
        <p:nvSpPr>
          <p:cNvPr id="3" name="Tijdelijke aanduiding voor inhoud 2">
            <a:extLst>
              <a:ext uri="{FF2B5EF4-FFF2-40B4-BE49-F238E27FC236}">
                <a16:creationId xmlns:a16="http://schemas.microsoft.com/office/drawing/2014/main" id="{96F5C6D0-A457-954E-C3A6-1EACED71559A}"/>
              </a:ext>
            </a:extLst>
          </p:cNvPr>
          <p:cNvSpPr>
            <a:spLocks noGrp="1"/>
          </p:cNvSpPr>
          <p:nvPr>
            <p:ph idx="1"/>
          </p:nvPr>
        </p:nvSpPr>
        <p:spPr/>
        <p:txBody>
          <a:bodyPr>
            <a:normAutofit fontScale="85000" lnSpcReduction="20000"/>
          </a:bodyPr>
          <a:lstStyle/>
          <a:p>
            <a:r>
              <a:rPr lang="nl-NL" dirty="0"/>
              <a:t>Excursie</a:t>
            </a:r>
          </a:p>
          <a:p>
            <a:r>
              <a:rPr lang="nl-NL" dirty="0"/>
              <a:t>Funshoppen </a:t>
            </a:r>
          </a:p>
          <a:p>
            <a:r>
              <a:rPr lang="nl-NL" dirty="0"/>
              <a:t>Fietsen</a:t>
            </a:r>
          </a:p>
          <a:p>
            <a:r>
              <a:rPr lang="nl-NL" dirty="0"/>
              <a:t>Musea bezoeken</a:t>
            </a:r>
          </a:p>
          <a:p>
            <a:r>
              <a:rPr lang="nl-NL" dirty="0"/>
              <a:t>Suppen</a:t>
            </a:r>
          </a:p>
          <a:p>
            <a:r>
              <a:rPr lang="nl-NL" dirty="0"/>
              <a:t>Personeelsfeest</a:t>
            </a:r>
          </a:p>
          <a:p>
            <a:r>
              <a:rPr lang="nl-NL" dirty="0"/>
              <a:t>Dagje weg</a:t>
            </a:r>
          </a:p>
          <a:p>
            <a:r>
              <a:rPr lang="nl-NL" dirty="0"/>
              <a:t>Knutselclub, kaartvereniging,</a:t>
            </a:r>
          </a:p>
          <a:p>
            <a:r>
              <a:rPr lang="nl-NL" dirty="0"/>
              <a:t>….?</a:t>
            </a:r>
          </a:p>
          <a:p>
            <a:endParaRPr lang="nl-NL" dirty="0"/>
          </a:p>
          <a:p>
            <a:pPr marL="0" indent="0">
              <a:buNone/>
            </a:pPr>
            <a:r>
              <a:rPr lang="nl-NL" dirty="0"/>
              <a:t>Voor anderen; individuen of groepen. </a:t>
            </a:r>
          </a:p>
        </p:txBody>
      </p:sp>
    </p:spTree>
    <p:extLst>
      <p:ext uri="{BB962C8B-B14F-4D97-AF65-F5344CB8AC3E}">
        <p14:creationId xmlns:p14="http://schemas.microsoft.com/office/powerpoint/2010/main" val="21574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vrijetijdsmanagement?</a:t>
            </a:r>
          </a:p>
        </p:txBody>
      </p:sp>
      <p:sp>
        <p:nvSpPr>
          <p:cNvPr id="3" name="Tijdelijke aanduiding voor inhoud 2"/>
          <p:cNvSpPr>
            <a:spLocks noGrp="1"/>
          </p:cNvSpPr>
          <p:nvPr>
            <p:ph idx="1"/>
          </p:nvPr>
        </p:nvSpPr>
        <p:spPr>
          <a:xfrm>
            <a:off x="838200" y="1825625"/>
            <a:ext cx="10714318" cy="4351338"/>
          </a:xfrm>
        </p:spPr>
        <p:txBody>
          <a:bodyPr/>
          <a:lstStyle/>
          <a:p>
            <a:r>
              <a:rPr lang="nl-NL" sz="2400" dirty="0"/>
              <a:t>Het professioneel organiseren van de vrijetijdsbesteding voor anderen.</a:t>
            </a:r>
          </a:p>
          <a:p>
            <a:r>
              <a:rPr lang="nl-NL" sz="2400" b="1" dirty="0"/>
              <a:t>Bijvoorbeeld</a:t>
            </a:r>
            <a:r>
              <a:rPr lang="nl-NL" sz="2400" dirty="0"/>
              <a:t>: evenementen, festivals, pretparken, concerten.</a:t>
            </a:r>
          </a:p>
          <a:p>
            <a:pPr marL="0" indent="0">
              <a:buNone/>
            </a:pPr>
            <a:endParaRPr lang="nl-NL" dirty="0"/>
          </a:p>
          <a:p>
            <a:endParaRPr lang="nl-NL" dirty="0"/>
          </a:p>
          <a:p>
            <a:endParaRPr lang="nl-NL" dirty="0"/>
          </a:p>
        </p:txBody>
      </p:sp>
      <p:pic>
        <p:nvPicPr>
          <p:cNvPr id="2050" name="Picture 2" descr="http://daavyvv.files.wordpress.com/2014/03/park_header_1129x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05" y="3791620"/>
            <a:ext cx="9149181"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Wat is een festival ?</a:t>
            </a:r>
          </a:p>
        </p:txBody>
      </p:sp>
      <p:sp>
        <p:nvSpPr>
          <p:cNvPr id="3" name="Tijdelijke aanduiding voor inhoud 2"/>
          <p:cNvSpPr>
            <a:spLocks noGrp="1"/>
          </p:cNvSpPr>
          <p:nvPr>
            <p:ph idx="1"/>
          </p:nvPr>
        </p:nvSpPr>
        <p:spPr>
          <a:xfrm>
            <a:off x="932328" y="1563464"/>
            <a:ext cx="9453717" cy="4929411"/>
          </a:xfrm>
        </p:spPr>
        <p:txBody>
          <a:bodyPr>
            <a:normAutofit/>
          </a:bodyPr>
          <a:lstStyle/>
          <a:p>
            <a:r>
              <a:rPr lang="nl-NL" dirty="0"/>
              <a:t>Verschillende voorstellingen op het gebied van theater, muziek e.d. bij elkaar.</a:t>
            </a:r>
          </a:p>
        </p:txBody>
      </p:sp>
      <p:pic>
        <p:nvPicPr>
          <p:cNvPr id="4" name="Afbeelding 3" descr="Lowlands">
            <a:hlinkClick r:id="rId2" tooltip="&quot;Lowland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63227" y="3127564"/>
            <a:ext cx="3209925" cy="2438400"/>
          </a:xfrm>
          <a:prstGeom prst="rect">
            <a:avLst/>
          </a:prstGeom>
          <a:noFill/>
          <a:ln>
            <a:noFill/>
          </a:ln>
        </p:spPr>
      </p:pic>
      <p:pic>
        <p:nvPicPr>
          <p:cNvPr id="5" name="Afbeelding 4"/>
          <p:cNvPicPr>
            <a:picLocks noChangeAspect="1"/>
          </p:cNvPicPr>
          <p:nvPr/>
        </p:nvPicPr>
        <p:blipFill>
          <a:blip r:embed="rId4"/>
          <a:stretch>
            <a:fillRect/>
          </a:stretch>
        </p:blipFill>
        <p:spPr>
          <a:xfrm>
            <a:off x="1077449" y="3127564"/>
            <a:ext cx="3653033" cy="2438400"/>
          </a:xfrm>
          <a:prstGeom prst="rect">
            <a:avLst/>
          </a:prstGeom>
        </p:spPr>
      </p:pic>
    </p:spTree>
    <p:extLst>
      <p:ext uri="{BB962C8B-B14F-4D97-AF65-F5344CB8AC3E}">
        <p14:creationId xmlns:p14="http://schemas.microsoft.com/office/powerpoint/2010/main" val="30290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anim calcmode="lin" valueType="num">
                                      <p:cBhvr>
                                        <p:cTn id="46" dur="2000" fill="hold"/>
                                        <p:tgtEl>
                                          <p:spTgt spid="4"/>
                                        </p:tgtEl>
                                        <p:attrNameLst>
                                          <p:attrName>ppt_w</p:attrName>
                                        </p:attrNameLst>
                                      </p:cBhvr>
                                      <p:tavLst>
                                        <p:tav tm="0" fmla="#ppt_w*sin(2.5*pi*$)">
                                          <p:val>
                                            <p:fltVal val="0"/>
                                          </p:val>
                                        </p:tav>
                                        <p:tav tm="100000">
                                          <p:val>
                                            <p:fltVal val="1"/>
                                          </p:val>
                                        </p:tav>
                                      </p:tavLst>
                                    </p:anim>
                                    <p:anim calcmode="lin" valueType="num">
                                      <p:cBhvr>
                                        <p:cTn id="4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evenement? </a:t>
            </a:r>
          </a:p>
        </p:txBody>
      </p:sp>
      <p:pic>
        <p:nvPicPr>
          <p:cNvPr id="4" name="Tijdelijke aanduiding voor inhoud 3" descr="https://encrypted-tbn3.gstatic.com/images?q=tbn:ANd9GcQ2ONLOKdPJoT9GNdQMTq1PaztxWqzDuQsduuj2zlyK0TPOyVJf">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007123" y="3429000"/>
            <a:ext cx="3995057" cy="3060907"/>
          </a:xfrm>
          <a:prstGeom prst="rect">
            <a:avLst/>
          </a:prstGeom>
          <a:noFill/>
          <a:ln>
            <a:noFill/>
          </a:ln>
        </p:spPr>
      </p:pic>
      <p:sp>
        <p:nvSpPr>
          <p:cNvPr id="7" name="Rechthoek 6"/>
          <p:cNvSpPr/>
          <p:nvPr/>
        </p:nvSpPr>
        <p:spPr>
          <a:xfrm>
            <a:off x="838200" y="1518560"/>
            <a:ext cx="10648576" cy="1384995"/>
          </a:xfrm>
          <a:prstGeom prst="rect">
            <a:avLst/>
          </a:prstGeom>
        </p:spPr>
        <p:txBody>
          <a:bodyPr wrap="square">
            <a:spAutoFit/>
          </a:bodyPr>
          <a:lstStyle/>
          <a:p>
            <a:r>
              <a:rPr lang="nl-NL" sz="2800" dirty="0">
                <a:solidFill>
                  <a:srgbClr val="000000"/>
                </a:solidFill>
                <a:latin typeface="Arial" panose="020B0604020202020204" pitchFamily="34" charset="0"/>
              </a:rPr>
              <a:t>Een geplande, unieke bijeenkomst voor één of meerdere genodigde doelgroepen met een vooraf geformuleerde doelstelling die op een creatieve manier gecommuniceerd wordt.</a:t>
            </a:r>
            <a:endParaRPr lang="nl-NL" sz="2800" dirty="0"/>
          </a:p>
        </p:txBody>
      </p:sp>
      <p:pic>
        <p:nvPicPr>
          <p:cNvPr id="3" name="Picture 2" descr="15 'social distancing' ideeën voor je evenement">
            <a:extLst>
              <a:ext uri="{FF2B5EF4-FFF2-40B4-BE49-F238E27FC236}">
                <a16:creationId xmlns:a16="http://schemas.microsoft.com/office/drawing/2014/main" id="{DD8C35AE-009D-4B70-298F-03F488F97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941" y="3429000"/>
            <a:ext cx="3826134" cy="306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congres ?	</a:t>
            </a:r>
          </a:p>
        </p:txBody>
      </p:sp>
      <p:sp>
        <p:nvSpPr>
          <p:cNvPr id="7" name="Rechthoek 6"/>
          <p:cNvSpPr/>
          <p:nvPr/>
        </p:nvSpPr>
        <p:spPr>
          <a:xfrm>
            <a:off x="904884" y="1510871"/>
            <a:ext cx="10049255" cy="1938992"/>
          </a:xfrm>
          <a:prstGeom prst="rect">
            <a:avLst/>
          </a:prstGeom>
        </p:spPr>
        <p:txBody>
          <a:bodyPr wrap="square">
            <a:spAutoFit/>
          </a:bodyPr>
          <a:lstStyle/>
          <a:p>
            <a:r>
              <a:rPr lang="nl-NL" sz="2400" dirty="0">
                <a:solidFill>
                  <a:srgbClr val="252525"/>
                </a:solidFill>
                <a:latin typeface="Arial" panose="020B0604020202020204" pitchFamily="34" charset="0"/>
              </a:rPr>
              <a:t>Een congres is een grootschalige bijeenkomst rond een bepaald thema, waar bijvoorbeeld wetenschappers of leden van een bepaalde organisatie aan deelnemen. Voor wetenschappelijke congressen of congressen in het bedrijfsleven is ook de term symposium of conferentie gebruikelijk.</a:t>
            </a:r>
            <a:endParaRPr lang="nl-NL" sz="2400" dirty="0"/>
          </a:p>
        </p:txBody>
      </p:sp>
      <p:pic>
        <p:nvPicPr>
          <p:cNvPr id="2050" name="Picture 2" descr="G8 summit 'won't be held in Russia' - BBC News">
            <a:extLst>
              <a:ext uri="{FF2B5EF4-FFF2-40B4-BE49-F238E27FC236}">
                <a16:creationId xmlns:a16="http://schemas.microsoft.com/office/drawing/2014/main" id="{5A59070B-6936-82D6-2D37-84F7011BF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6310"/>
            <a:ext cx="4880615" cy="2745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gressen: Lindenberg Cultuurhuis - Nijmegen - onderwijs - cursussen -  voorstellingen">
            <a:extLst>
              <a:ext uri="{FF2B5EF4-FFF2-40B4-BE49-F238E27FC236}">
                <a16:creationId xmlns:a16="http://schemas.microsoft.com/office/drawing/2014/main" id="{CD38EC3F-3294-512D-DDD3-B0C9F79A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615" y="4226310"/>
            <a:ext cx="5012742" cy="26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par>
                                <p:cTn id="17" presetID="53"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begin je met organiseren?</a:t>
            </a:r>
          </a:p>
        </p:txBody>
      </p:sp>
      <p:sp>
        <p:nvSpPr>
          <p:cNvPr id="3" name="Tijdelijke aanduiding voor inhoud 2"/>
          <p:cNvSpPr>
            <a:spLocks noGrp="1"/>
          </p:cNvSpPr>
          <p:nvPr>
            <p:ph idx="1"/>
          </p:nvPr>
        </p:nvSpPr>
        <p:spPr/>
        <p:txBody>
          <a:bodyPr>
            <a:normAutofit/>
          </a:bodyPr>
          <a:lstStyle/>
          <a:p>
            <a:r>
              <a:rPr lang="nl-NL" dirty="0"/>
              <a:t>Probleemstelling / Doelstellingen </a:t>
            </a:r>
          </a:p>
          <a:p>
            <a:r>
              <a:rPr lang="nl-NL" dirty="0"/>
              <a:t>Doelgroep bepalen </a:t>
            </a:r>
          </a:p>
          <a:p>
            <a:r>
              <a:rPr lang="nl-NL" dirty="0"/>
              <a:t>Concept</a:t>
            </a:r>
          </a:p>
          <a:p>
            <a:r>
              <a:rPr lang="nl-NL" dirty="0"/>
              <a:t>Datum, duur en tijdstip</a:t>
            </a:r>
          </a:p>
          <a:p>
            <a:r>
              <a:rPr lang="nl-NL" dirty="0"/>
              <a:t>Budget</a:t>
            </a:r>
          </a:p>
          <a:p>
            <a:r>
              <a:rPr lang="nl-NL" dirty="0"/>
              <a:t>Planning / draaiboek</a:t>
            </a:r>
          </a:p>
          <a:p>
            <a:r>
              <a:rPr lang="nl-NL" dirty="0"/>
              <a:t>Locatie</a:t>
            </a:r>
          </a:p>
          <a:p>
            <a:r>
              <a:rPr lang="nl-NL" dirty="0"/>
              <a:t>Catering</a:t>
            </a:r>
          </a:p>
          <a:p>
            <a:pPr marL="0" indent="0">
              <a:buNone/>
            </a:pPr>
            <a:endParaRPr lang="nl-NL" dirty="0"/>
          </a:p>
        </p:txBody>
      </p:sp>
    </p:spTree>
    <p:extLst>
      <p:ext uri="{BB962C8B-B14F-4D97-AF65-F5344CB8AC3E}">
        <p14:creationId xmlns:p14="http://schemas.microsoft.com/office/powerpoint/2010/main" val="7524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893</TotalTime>
  <Words>496</Words>
  <Application>Microsoft Office PowerPoint</Application>
  <PresentationFormat>Breedbeeld</PresentationFormat>
  <Paragraphs>93</Paragraphs>
  <Slides>18</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Yuverta_blanco</vt:lpstr>
      <vt:lpstr>Mijn Leefomgeving</vt:lpstr>
      <vt:lpstr>Wat is Vrije tijd?</vt:lpstr>
      <vt:lpstr>Wat is Vrije tijd?</vt:lpstr>
      <vt:lpstr>Maar ook…? </vt:lpstr>
      <vt:lpstr>Wat is vrijetijdsmanagement?</vt:lpstr>
      <vt:lpstr>Wat is een festival ?</vt:lpstr>
      <vt:lpstr>Wat is een evenement? </vt:lpstr>
      <vt:lpstr>Wat is een congres ? </vt:lpstr>
      <vt:lpstr>Hoe begin je met organiseren?</vt:lpstr>
      <vt:lpstr>Doelstellingen en doelgroep</vt:lpstr>
      <vt:lpstr>Concept</vt:lpstr>
      <vt:lpstr>Datum, duur en tijdstip</vt:lpstr>
      <vt:lpstr>Budget </vt:lpstr>
      <vt:lpstr>Planning / draaiboek </vt:lpstr>
      <vt:lpstr>Locatie </vt:lpstr>
      <vt:lpstr>Catering </vt:lpstr>
      <vt:lpstr>Trend  </vt:lpstr>
      <vt:lpstr>Hype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Tim Lagas</dc:creator>
  <cp:lastModifiedBy>Lotte de Laat</cp:lastModifiedBy>
  <cp:revision>6</cp:revision>
  <dcterms:created xsi:type="dcterms:W3CDTF">2022-06-27T09:57:53Z</dcterms:created>
  <dcterms:modified xsi:type="dcterms:W3CDTF">2023-11-01T15:33:50Z</dcterms:modified>
</cp:coreProperties>
</file>